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6"/>
  </p:handoutMasterIdLst>
  <p:sldIdLst>
    <p:sldId id="256" r:id="rId2"/>
    <p:sldId id="257" r:id="rId3"/>
    <p:sldId id="280" r:id="rId4"/>
    <p:sldId id="264" r:id="rId5"/>
    <p:sldId id="263" r:id="rId6"/>
    <p:sldId id="262" r:id="rId7"/>
    <p:sldId id="259" r:id="rId8"/>
    <p:sldId id="278" r:id="rId9"/>
    <p:sldId id="277" r:id="rId10"/>
    <p:sldId id="266" r:id="rId11"/>
    <p:sldId id="279" r:id="rId12"/>
    <p:sldId id="261" r:id="rId13"/>
    <p:sldId id="265" r:id="rId14"/>
    <p:sldId id="276" r:id="rId1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125" d="100"/>
          <a:sy n="125" d="100"/>
        </p:scale>
        <p:origin x="715" y="21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3010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C246692-B299-4576-ACD3-D588C6D431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29A03-06E8-42D7-9BA8-116899193D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121AE9-5AB3-4C02-8503-28F4F1410188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D25B43-56DC-4360-A8C8-6CC5BC5C2C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ED4C6D-89B1-4DBC-8819-CC96FF0380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FDC835-6A54-47FE-B768-FE6B9B706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281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C41A0-9D23-4F87-8C20-AA2BDF7E0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37DF8D-C21F-4559-8FB3-78EB8FD09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6DF1A4-D247-49E7-A967-50455A0A0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BA9535-5A13-48E0-89D6-7374C1865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CD0751-B2E9-43B2-9A05-06E18BDBED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"/>
            <a:ext cx="9144000" cy="684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16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A5A1D7-0631-4C51-BD37-F6DBE83A57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"/>
            <a:ext cx="9144000" cy="68465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基本情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81297-985C-47F4-BC58-39724FA48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D404E9-7619-4D50-B7ED-E1A4CD9B2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9E685C-F2DF-4F61-AF9F-146FBE246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5DD1B-1C5A-4041-84A2-F19275F9B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F04A5F-02E5-405F-9F7B-802E66293C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398" y="-309596"/>
            <a:ext cx="9746949" cy="731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995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830528-6145-4017-8178-3F85D0EE24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285874"/>
            <a:ext cx="7429500" cy="55721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1C3B0C-DCEA-496D-8C1B-AAC7C3CB5B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26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家国情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4D0E7-62E7-4D56-843A-705D784F5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02891F-F134-4BE1-B661-9F7AE5EBA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7E0B58-95F6-4779-95BB-925223A8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89A505-BDA6-4CFF-9923-6B66E3080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D5FA6A-473B-48EA-9AD5-2C962EE189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4185083"/>
            <a:ext cx="3563888" cy="26729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458512-7D9A-4BB5-88FB-C4CADB34E52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60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B1BC4F-4989-42C5-AC10-D212DEE0AD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285874"/>
            <a:ext cx="74295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83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家国情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4D0E7-62E7-4D56-843A-705D784F5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02891F-F134-4BE1-B661-9F7AE5EBA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7E0B58-95F6-4779-95BB-925223A8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89A505-BDA6-4CFF-9923-6B66E3080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D5FA6A-473B-48EA-9AD5-2C962EE189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4185083"/>
            <a:ext cx="3563888" cy="267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682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34318B3-5A20-48DC-A19B-F4CEC7AE07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830528-6145-4017-8178-3F85D0EE24B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285874"/>
            <a:ext cx="74295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824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家国情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9ADB8BC-2CEA-471A-B257-B9DAA2ED4E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E4D0E7-62E7-4D56-843A-705D784F5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02891F-F134-4BE1-B661-9F7AE5EBA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7E0B58-95F6-4779-95BB-925223A8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89A505-BDA6-4CFF-9923-6B66E3080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D5FA6A-473B-48EA-9AD5-2C962EE189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4185083"/>
            <a:ext cx="3563888" cy="267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75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AD165C-5813-410D-8FB4-55AC26CB3C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B26CB6-E3C3-4756-9FC7-0D63FD188C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536" y="692696"/>
            <a:ext cx="11727822" cy="8781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21B66E-C4A9-4BF9-A4E9-30C2A9A92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04864"/>
            <a:ext cx="82296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68BE2F-F00C-4A3E-8A58-7CA3954BF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442377-1670-45A8-920D-7F15C03EE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23428-668F-4420-8AE2-BA74A578B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710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2021/9/26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60" r:id="rId2"/>
    <p:sldLayoutId id="2147483681" r:id="rId3"/>
    <p:sldLayoutId id="2147483675" r:id="rId4"/>
    <p:sldLayoutId id="2147483679" r:id="rId5"/>
    <p:sldLayoutId id="2147483682" r:id="rId6"/>
    <p:sldLayoutId id="2147483680" r:id="rId7"/>
    <p:sldLayoutId id="2147483683" r:id="rId8"/>
    <p:sldLayoutId id="2147483677" r:id="rId9"/>
    <p:sldLayoutId id="2147483649" r:id="rId10"/>
    <p:sldLayoutId id="2147483650" r:id="rId11"/>
    <p:sldLayoutId id="2147483651" r:id="rId12"/>
    <p:sldLayoutId id="2147483652" r:id="rId13"/>
    <p:sldLayoutId id="2147483653" r:id="rId14"/>
    <p:sldLayoutId id="2147483654" r:id="rId15"/>
    <p:sldLayoutId id="2147483655" r:id="rId16"/>
    <p:sldLayoutId id="2147483656" r:id="rId17"/>
    <p:sldLayoutId id="2147483657" r:id="rId18"/>
    <p:sldLayoutId id="2147483658" r:id="rId19"/>
    <p:sldLayoutId id="2147483659" r:id="rId20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lvl="0" defTabSz="2880360">
              <a:spcBef>
                <a:spcPts val="0"/>
              </a:spcBef>
            </a:pPr>
            <a:r>
              <a:rPr lang="en-US" altLang="zh-CN" sz="2800" b="1" dirty="0">
                <a:solidFill>
                  <a:srgbClr val="FFC000"/>
                </a:solidFill>
                <a:latin typeface="宋体"/>
                <a:cs typeface="+mn-cs"/>
              </a:rPr>
              <a:t>2021</a:t>
            </a:r>
            <a:r>
              <a:rPr lang="zh-CN" altLang="en-US" sz="2800" b="1" dirty="0">
                <a:solidFill>
                  <a:srgbClr val="FFC000"/>
                </a:solidFill>
                <a:latin typeface="宋体"/>
                <a:cs typeface="+mn-cs"/>
              </a:rPr>
              <a:t>年</a:t>
            </a:r>
            <a:br>
              <a:rPr lang="en-US" altLang="zh-CN" sz="2800" b="1" dirty="0">
                <a:solidFill>
                  <a:srgbClr val="FFC000"/>
                </a:solidFill>
                <a:latin typeface="宋体"/>
                <a:cs typeface="+mn-cs"/>
              </a:rPr>
            </a:br>
            <a:r>
              <a:rPr lang="zh-CN" altLang="zh-CN" sz="2800" b="1" dirty="0">
                <a:solidFill>
                  <a:srgbClr val="FFC000"/>
                </a:solidFill>
                <a:latin typeface="宋体"/>
                <a:cs typeface="+mn-cs"/>
              </a:rPr>
              <a:t>北京市教育工会先进教职工小家</a:t>
            </a:r>
            <a:br>
              <a:rPr lang="en-US" altLang="zh-CN" sz="2800" b="1" dirty="0">
                <a:solidFill>
                  <a:srgbClr val="FFC000"/>
                </a:solidFill>
                <a:latin typeface="宋体"/>
                <a:cs typeface="+mn-cs"/>
              </a:rPr>
            </a:br>
            <a:br>
              <a:rPr lang="en-US" altLang="zh-CN" sz="2800" b="1" dirty="0">
                <a:solidFill>
                  <a:srgbClr val="FFC000"/>
                </a:solidFill>
                <a:latin typeface="宋体"/>
                <a:cs typeface="+mn-cs"/>
              </a:rPr>
            </a:br>
            <a:r>
              <a:rPr lang="zh-CN" altLang="en-US" sz="2800" b="1" dirty="0">
                <a:solidFill>
                  <a:srgbClr val="FFC000"/>
                </a:solidFill>
                <a:latin typeface="宋体"/>
                <a:cs typeface="+mn-cs"/>
              </a:rPr>
              <a:t>申请汇报</a:t>
            </a:r>
            <a:endParaRPr lang="zh-CN" altLang="en-US" sz="2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FFC000"/>
                </a:solidFill>
                <a:latin typeface="+mj-ea"/>
              </a:rPr>
              <a:t>北京外国语大学法语语言文化学院</a:t>
            </a:r>
            <a:endParaRPr lang="en-US" altLang="zh-CN" b="1" dirty="0">
              <a:solidFill>
                <a:srgbClr val="FFC000"/>
              </a:solidFill>
              <a:latin typeface="+mj-ea"/>
            </a:endParaRPr>
          </a:p>
          <a:p>
            <a:r>
              <a:rPr lang="en-US" altLang="zh-CN" b="1" dirty="0">
                <a:solidFill>
                  <a:srgbClr val="FFC000"/>
                </a:solidFill>
                <a:latin typeface="+mj-ea"/>
              </a:rPr>
              <a:t>2021.9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立德树人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/>
          <a:lstStyle/>
          <a:p>
            <a:r>
              <a:rPr lang="zh-CN" altLang="en-US" dirty="0"/>
              <a:t>为落实教育工作者“三全育人，五育并举”理念，工会会员带领学生进行劳动，美化教学环境。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D91EFA-170B-486F-B470-9C26001EE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3848" y="2780928"/>
            <a:ext cx="4838360" cy="3208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60130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4971E3-B0DC-4F3D-BE28-09407DC968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家国担当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690228E-A77B-41C8-B58F-F8637C68E2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工会高度重视思想学习，并积极承担工会组织的社会责任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730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家国担当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/>
          <a:lstStyle/>
          <a:p>
            <a:r>
              <a:rPr lang="zh-CN" altLang="en-US" dirty="0"/>
              <a:t>工会重视思想学习，与学院党支部密切配合，近年来共同组织去平西情报联络站、铁军纪念馆、张裕爱斐堡等爱国主义教育基地参观学习。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15664E-A519-4540-8126-611A4B2AA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88024" y="2991656"/>
            <a:ext cx="3545154" cy="2605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FB5B859C-B78B-4963-AD33-D289853F2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8808" y="2708920"/>
            <a:ext cx="4227928" cy="3170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D3C017A-D737-4F27-A404-8C4FA0561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3568" y="1111547"/>
            <a:ext cx="3498150" cy="2623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44A8046-2804-49CC-87F9-32106EACEA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/>
          <a:srcRect t="17141"/>
          <a:stretch/>
        </p:blipFill>
        <p:spPr bwMode="auto">
          <a:xfrm>
            <a:off x="4572000" y="2309056"/>
            <a:ext cx="3358286" cy="2092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5178A86D-8D2C-4742-AFA8-4037AED3D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71837" y="247451"/>
            <a:ext cx="3358449" cy="2092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5036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ADB1A33C-562C-4FFF-8DF2-7B941B368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3944839" y="1319857"/>
            <a:ext cx="3571876" cy="6350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家国担当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/>
          <a:lstStyle/>
          <a:p>
            <a:r>
              <a:rPr lang="en-US" dirty="0"/>
              <a:t>2018</a:t>
            </a:r>
            <a:r>
              <a:rPr lang="zh-CN" altLang="en-US" dirty="0"/>
              <a:t>年秋季，法语学院工会组织全员教职工向河北省涞源县山区南屯乡捐赠冬衣，得到了同事们的积极响应，共寄出爱心衣物</a:t>
            </a:r>
            <a:r>
              <a:rPr lang="en-US" dirty="0"/>
              <a:t>160</a:t>
            </a:r>
            <a:r>
              <a:rPr lang="zh-CN" altLang="en-US" dirty="0"/>
              <a:t>斤。</a:t>
            </a:r>
          </a:p>
        </p:txBody>
      </p:sp>
    </p:spTree>
    <p:extLst>
      <p:ext uri="{BB962C8B-B14F-4D97-AF65-F5344CB8AC3E}">
        <p14:creationId xmlns:p14="http://schemas.microsoft.com/office/powerpoint/2010/main" val="2860415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961299-EC28-40E8-8558-CE2C5B7CA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谢谢！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737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基本情况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/>
          <a:lstStyle/>
          <a:p>
            <a:r>
              <a:rPr lang="zh-CN" altLang="en-US" dirty="0"/>
              <a:t>会员数：</a:t>
            </a:r>
            <a:r>
              <a:rPr lang="en-US" altLang="zh-CN" dirty="0"/>
              <a:t>32</a:t>
            </a:r>
            <a:r>
              <a:rPr lang="zh-CN" altLang="en-US" dirty="0"/>
              <a:t>人</a:t>
            </a:r>
            <a:endParaRPr lang="en-US" altLang="zh-CN" dirty="0"/>
          </a:p>
          <a:p>
            <a:r>
              <a:rPr lang="zh-CN" altLang="en-US" dirty="0"/>
              <a:t>其中</a:t>
            </a:r>
            <a:endParaRPr lang="en-US" altLang="zh-CN" dirty="0"/>
          </a:p>
          <a:p>
            <a:pPr>
              <a:buNone/>
            </a:pPr>
            <a:r>
              <a:rPr lang="zh-CN" altLang="en-US" dirty="0"/>
              <a:t>教师：</a:t>
            </a:r>
            <a:r>
              <a:rPr lang="en-US" altLang="zh-CN" dirty="0"/>
              <a:t>27</a:t>
            </a:r>
            <a:r>
              <a:rPr lang="zh-CN" altLang="en-US" dirty="0"/>
              <a:t>人</a:t>
            </a:r>
            <a:endParaRPr lang="en-US" altLang="zh-CN" dirty="0"/>
          </a:p>
          <a:p>
            <a:pPr>
              <a:buNone/>
            </a:pPr>
            <a:r>
              <a:rPr lang="zh-CN" altLang="en-US" dirty="0"/>
              <a:t>行政人员：</a:t>
            </a:r>
            <a:r>
              <a:rPr lang="en-US" altLang="zh-CN" dirty="0"/>
              <a:t>5</a:t>
            </a:r>
            <a:r>
              <a:rPr lang="zh-CN" altLang="en-US" dirty="0"/>
              <a:t>人</a:t>
            </a:r>
            <a:endParaRPr lang="en-US" altLang="zh-CN" dirty="0"/>
          </a:p>
          <a:p>
            <a:pPr>
              <a:buNone/>
            </a:pPr>
            <a:r>
              <a:rPr lang="zh-CN" altLang="en-US" dirty="0"/>
              <a:t>（制作饼图）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F3E8F3-A898-4483-9CED-BD6BD44C7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人文关怀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7C791B9-7496-4DC6-9DA7-F7307779D2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为教职工排忧解难，办实事，办好事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195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人文关怀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/>
          <a:lstStyle/>
          <a:p>
            <a:r>
              <a:rPr lang="zh-CN" altLang="en-US" dirty="0"/>
              <a:t>即使办公场所紧张的情况，也要设立教师休息站；精心布置，添置了冰箱、冷藏柜、微波炉、咖啡机等设备，设立了阅读角，方便教职工随时前往休息或补充体力。</a:t>
            </a:r>
          </a:p>
        </p:txBody>
      </p:sp>
    </p:spTree>
    <p:extLst>
      <p:ext uri="{BB962C8B-B14F-4D97-AF65-F5344CB8AC3E}">
        <p14:creationId xmlns:p14="http://schemas.microsoft.com/office/powerpoint/2010/main" val="726826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02E2605-F4C5-49B0-9866-DD84552C5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关注会员身心健康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/>
          <a:lstStyle/>
          <a:p>
            <a:r>
              <a:rPr lang="zh-CN" altLang="en-US" dirty="0"/>
              <a:t>积极组织并督促教职工进行体育锻炼，购置简单、安全的运动器材，利用上午</a:t>
            </a:r>
            <a:r>
              <a:rPr lang="en-US" dirty="0"/>
              <a:t>10</a:t>
            </a:r>
            <a:r>
              <a:rPr lang="zh-CN" altLang="en-US" dirty="0"/>
              <a:t>点的大课间组织教职工进行</a:t>
            </a:r>
            <a:r>
              <a:rPr lang="en-US" dirty="0"/>
              <a:t>20</a:t>
            </a:r>
            <a:r>
              <a:rPr lang="zh-CN" altLang="en-US" dirty="0"/>
              <a:t>分钟的广播体操、踢毽、跳绳等活动</a:t>
            </a:r>
            <a:endParaRPr lang="en-US" altLang="zh-CN" dirty="0"/>
          </a:p>
          <a:p>
            <a:r>
              <a:rPr lang="zh-CN" altLang="en-US" dirty="0"/>
              <a:t>为老师们预约羽毛球场地进行锻炼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927D1A-983A-4FB8-8D09-4B42575B0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63171" y="2669601"/>
            <a:ext cx="4160449" cy="2420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CA7676B-40F1-47B9-ADF2-7953B2D57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560" y="4941168"/>
            <a:ext cx="2657414" cy="153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2BE5566B-5CDF-4411-ACE6-01D7BC661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75026" y="5049654"/>
            <a:ext cx="2657414" cy="1533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53889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关注会员身心健康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/>
          <a:lstStyle/>
          <a:p>
            <a:r>
              <a:rPr lang="zh-CN" altLang="en-US" dirty="0"/>
              <a:t>积极组织工会会员参与学校春季运动会，形成良好的运动氛围。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AD12978-805C-4E0C-9591-6C7B60CAD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14678" y="1071546"/>
            <a:ext cx="5715040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7805DA96-2D72-4BED-821E-109199560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2924944"/>
            <a:ext cx="4667219" cy="3500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A7981DC5-14E7-410A-B3E5-34434618D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00364" y="2714620"/>
            <a:ext cx="6046816" cy="3962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57DFDCB-B165-40DC-BD7B-4A54E9AEF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2844" y="-17472"/>
            <a:ext cx="6574359" cy="4233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79400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温馨问候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/>
          <a:lstStyle/>
          <a:p>
            <a:r>
              <a:rPr lang="zh-CN" altLang="en-US" dirty="0"/>
              <a:t>每年定期安排教师代表看望退休教师，对新婚、生子的教职工及时恭贺和慰问</a:t>
            </a:r>
            <a:endParaRPr lang="en-US" altLang="zh-CN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6CC32EA-66A8-4B77-9228-C589104AC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552" y="1505621"/>
            <a:ext cx="3613040" cy="2291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9091EA9-616C-4067-A959-B739D6E84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18215" y="4490647"/>
            <a:ext cx="3785663" cy="1991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5D32BAFD-9DD2-45D5-8F0F-72BA580AD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9552" y="4330243"/>
            <a:ext cx="3066312" cy="2152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ED5148C-CE83-4201-A4BC-BE116F549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74106" y="1451663"/>
            <a:ext cx="2995922" cy="2596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2670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804962-A7E6-4F69-95B1-3B3329FD72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立德树人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8DB5FE4-23FB-4576-A66D-B464020303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保护和调动教职工的创造性和进取心，引导青年教师自觉把教育培养和自我修养结合起来，在教师队伍内部形成积极向上、精益求精的工作风气。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370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立德树人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/>
          <a:lstStyle/>
          <a:p>
            <a:r>
              <a:rPr lang="zh-CN" altLang="en-US" dirty="0"/>
              <a:t>为提升教学水平和教师综合素养，积极组织教职工参加“青年教师基本功大赛”，并取得了不俗的成绩。</a:t>
            </a:r>
          </a:p>
        </p:txBody>
      </p:sp>
      <p:pic>
        <p:nvPicPr>
          <p:cNvPr id="4" name="Picture 2" descr="F:\工会工作\2021.9月起\申报先进教职工小家\青教赛-黄晓亮领奖.jpg">
            <a:extLst>
              <a:ext uri="{FF2B5EF4-FFF2-40B4-BE49-F238E27FC236}">
                <a16:creationId xmlns:a16="http://schemas.microsoft.com/office/drawing/2014/main" id="{39743645-9628-4437-9F7F-EC6874BC1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753835"/>
            <a:ext cx="2529246" cy="3372328"/>
          </a:xfrm>
          <a:prstGeom prst="rect">
            <a:avLst/>
          </a:prstGeom>
          <a:noFill/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D315D8DF-EEAD-4EF4-970A-1B97C9DB3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88878" y="2726257"/>
            <a:ext cx="4972058" cy="3388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63699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369</Words>
  <Application>Microsoft Office PowerPoint</Application>
  <PresentationFormat>On-screen Show (4:3)</PresentationFormat>
  <Paragraphs>33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SimSun</vt:lpstr>
      <vt:lpstr>Arial</vt:lpstr>
      <vt:lpstr>Calibri</vt:lpstr>
      <vt:lpstr>Office 主题</vt:lpstr>
      <vt:lpstr>2021年 北京市教育工会先进教职工小家  申请汇报</vt:lpstr>
      <vt:lpstr>基本情况</vt:lpstr>
      <vt:lpstr>人文关怀</vt:lpstr>
      <vt:lpstr>人文关怀</vt:lpstr>
      <vt:lpstr>关注会员身心健康</vt:lpstr>
      <vt:lpstr>关注会员身心健康</vt:lpstr>
      <vt:lpstr>温馨问候</vt:lpstr>
      <vt:lpstr>立德树人</vt:lpstr>
      <vt:lpstr>立德树人</vt:lpstr>
      <vt:lpstr>立德树人</vt:lpstr>
      <vt:lpstr>家国担当</vt:lpstr>
      <vt:lpstr>家国担当</vt:lpstr>
      <vt:lpstr>家国担当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2021年 北京市教育工会先进教职工小家  申请汇报</dc:title>
  <dc:creator>lenovo</dc:creator>
  <cp:lastModifiedBy>Le F</cp:lastModifiedBy>
  <cp:revision>29</cp:revision>
  <dcterms:created xsi:type="dcterms:W3CDTF">2021-09-24T08:27:34Z</dcterms:created>
  <dcterms:modified xsi:type="dcterms:W3CDTF">2021-09-25T19:01:31Z</dcterms:modified>
</cp:coreProperties>
</file>